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4" r:id="rId4"/>
    <p:sldId id="288" r:id="rId5"/>
    <p:sldId id="286" r:id="rId6"/>
    <p:sldId id="290" r:id="rId7"/>
    <p:sldId id="289" r:id="rId8"/>
    <p:sldId id="291" r:id="rId9"/>
    <p:sldId id="283" r:id="rId10"/>
    <p:sldId id="279" r:id="rId11"/>
    <p:sldId id="284" r:id="rId12"/>
    <p:sldId id="277" r:id="rId13"/>
    <p:sldId id="285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5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0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2880-9D3C-44A3-AE76-41CA8FA908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sscouts.org/safety/YP_guideline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ilestore.scouting.org/filestore/HealthSafety/pdf/Incident-Reporting-Infographic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tore.scouting.org/filestore/healthsafety/pdf/680-046.pdf?_gl=1*ipsj5m*_ga*ODU2MDMwMDE3LjE3MDE4MjI1MTA.*_ga_20G0JHESG4*MTcwNTU4ODQ4NC4yMS4xLjE3MDU1ODk5MjkuMC4wLjA.*_ga_61ZEHCVHHS*MTcwNTU4ODQ4NC4xOS4xLjE3MDU1ODk5MjkuNTkuMC4w&amp;_ga=2.23185778.992416093.1705588484-856030017.1701822510" TargetMode="External"/><Relationship Id="rId3" Type="http://schemas.openxmlformats.org/officeDocument/2006/relationships/hyperlink" Target="https://www.scouting.org/health-and-safety/safety-moments/" TargetMode="External"/><Relationship Id="rId7" Type="http://schemas.openxmlformats.org/officeDocument/2006/relationships/hyperlink" Target="https://filestore.scouting.org/filestore/pdf/680-696(21)-SAFE-Transportation-Checklist-FPO3-5172021.pdf?_gl=1*5xbbdn*_ga*ODU2MDMwMDE3LjE3MDE4MjI1MTA.*_ga_20G0JHESG4*MTcwNTU4ODQ4NC4yMS4xLjE3MDU1ODk4MDEuMC4wLjA.*_ga_61ZEHCVHHS*MTcwNTU4ODQ4NC4xOS4xLjE3MDU1ODk4MDEuMTMuMC4w&amp;_ga=2.79283420.992416093.1705588484-856030017.1701822510" TargetMode="External"/><Relationship Id="rId2" Type="http://schemas.openxmlformats.org/officeDocument/2006/relationships/hyperlink" Target="https://www.scouting.org/health-and-safety/g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tore.scouting.org/filestore/healthsafety/pdf/680-028.pdf?_gl=1*ffuat6*_ga*ODU2MDMwMDE3LjE3MDE4MjI1MTA.*_ga_61ZEHCVHHS*MTcwNTQzMTM4Ny4xNy4xLjE3MDU0MzQyNDMuNDMuMC4w*_ga_20G0JHESG4*MTcwNTQzMTM4Ny4xOS4xLjE3MDU0MzQyNDMuMC4wLjA.&amp;_ga=2.93840025.564866453.1705341661-856030017.1701822510" TargetMode="External"/><Relationship Id="rId5" Type="http://schemas.openxmlformats.org/officeDocument/2006/relationships/hyperlink" Target="https://filestore.scouting.org/filestore/healthsafety/pdf/680-027.pdf" TargetMode="External"/><Relationship Id="rId4" Type="http://schemas.openxmlformats.org/officeDocument/2006/relationships/hyperlink" Target="https://www.scouting.org/health-and-safety/saf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ing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ad.Bodoh@scouting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h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4B70-13FD-5B72-D6CD-F9191CED1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9687"/>
            <a:ext cx="7772400" cy="1115740"/>
          </a:xfrm>
        </p:spPr>
        <p:txBody>
          <a:bodyPr>
            <a:noAutofit/>
          </a:bodyPr>
          <a:lstStyle/>
          <a:p>
            <a:r>
              <a:rPr lang="en-US" sz="3200" dirty="0"/>
              <a:t>Scouting BSA </a:t>
            </a:r>
            <a:br>
              <a:rPr lang="en-US" sz="3200" dirty="0"/>
            </a:br>
            <a:r>
              <a:rPr lang="en-US" sz="3200" dirty="0"/>
              <a:t>Five Rivers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6DCD6-DB86-3B37-FD4D-BD6C0FF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08" y="2784222"/>
            <a:ext cx="7926184" cy="1655763"/>
          </a:xfrm>
        </p:spPr>
        <p:txBody>
          <a:bodyPr>
            <a:normAutofit/>
          </a:bodyPr>
          <a:lstStyle/>
          <a:p>
            <a:r>
              <a:rPr lang="en-US" sz="3500" b="1" dirty="0"/>
              <a:t>Incident Reporting Training</a:t>
            </a:r>
          </a:p>
          <a:p>
            <a:r>
              <a:rPr lang="en-US" dirty="0"/>
              <a:t>April 2024</a:t>
            </a:r>
          </a:p>
          <a:p>
            <a:r>
              <a:rPr lang="en-US" sz="2000" i="1" dirty="0"/>
              <a:t>Revised to align with the National Incident Reporting Page 4/10/24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595DF-B0C9-9289-7277-192EEAC12CC0}"/>
              </a:ext>
            </a:extLst>
          </p:cNvPr>
          <p:cNvSpPr txBox="1"/>
          <p:nvPr/>
        </p:nvSpPr>
        <p:spPr>
          <a:xfrm>
            <a:off x="7099069" y="6234545"/>
            <a:ext cx="1762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Presentation in Standard slide size to enable printing</a:t>
            </a:r>
          </a:p>
        </p:txBody>
      </p:sp>
    </p:spTree>
    <p:extLst>
      <p:ext uri="{BB962C8B-B14F-4D97-AF65-F5344CB8AC3E}">
        <p14:creationId xmlns:p14="http://schemas.microsoft.com/office/powerpoint/2010/main" val="416916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50B7-5437-F326-32F0-8B8397FB7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C8A9-97D5-2805-3CBF-AE6572EB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3" y="282420"/>
            <a:ext cx="8650815" cy="839800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62DA-F3AF-7CE1-76E4-69D95069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3" y="1194857"/>
            <a:ext cx="8473518" cy="5067752"/>
          </a:xfrm>
        </p:spPr>
        <p:txBody>
          <a:bodyPr>
            <a:normAutofit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Near Miss?</a:t>
            </a:r>
          </a:p>
          <a:p>
            <a:pPr marL="457189" lvl="1" indent="0">
              <a:buNone/>
            </a:pPr>
            <a:r>
              <a:rPr lang="en-US" sz="1600" dirty="0"/>
              <a:t>An event – at any location where Scouting activities occur – that </a:t>
            </a:r>
            <a:r>
              <a:rPr lang="en-US" sz="1600" b="1" dirty="0"/>
              <a:t>did </a:t>
            </a:r>
            <a:r>
              <a:rPr lang="en-US" sz="1600" b="1" u="sng" dirty="0"/>
              <a:t>not</a:t>
            </a:r>
            <a:r>
              <a:rPr lang="en-US" sz="1600" b="1" dirty="0"/>
              <a:t> result in injury, illness or damage</a:t>
            </a:r>
            <a:r>
              <a:rPr lang="en-US" sz="1600" dirty="0"/>
              <a:t> (beyond Scout-rendered first aid) but, under slightly different circumstances, </a:t>
            </a:r>
            <a:r>
              <a:rPr lang="en-US" sz="1600" b="1" dirty="0"/>
              <a:t>had the potential to do so</a:t>
            </a:r>
            <a:r>
              <a:rPr lang="en-US" sz="1600" dirty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think, “Ooh, that was close!”, it was a Near Miss.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see a risk that could lead to injury or damage, but hasn’t been addressed, it’s a Near Miss.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 general, if something could have been much worse, it’s a Near Miss.  It’s an opportunity to fix something to avoid a future incident.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Apply common sense and take the time to submit a report to help prevent future injuries.  Avoid wishing that you had!</a:t>
            </a:r>
          </a:p>
          <a:p>
            <a:pPr marL="457189" lvl="1" indent="0">
              <a:buNone/>
            </a:pPr>
            <a:r>
              <a:rPr lang="en-US" sz="1600" dirty="0"/>
              <a:t>Example:  Tripping over debris in the axe yard and get scrapes.</a:t>
            </a:r>
          </a:p>
          <a:p>
            <a:pPr marL="457189" lvl="1" indent="0">
              <a:buNone/>
            </a:pPr>
            <a:r>
              <a:rPr lang="en-US" sz="1600" dirty="0"/>
              <a:t>Getting scratched by thorns while hiking (potentially requiring Scout-rendered first aid) is </a:t>
            </a:r>
            <a:r>
              <a:rPr lang="en-US" sz="1600" i="1" dirty="0"/>
              <a:t>not</a:t>
            </a:r>
            <a:r>
              <a:rPr lang="en-US" sz="1600" dirty="0"/>
              <a:t> a Near Miss.</a:t>
            </a:r>
          </a:p>
          <a:p>
            <a:pPr marL="228594" lvl="1">
              <a:spcBef>
                <a:spcPts val="10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report?</a:t>
            </a:r>
            <a:endParaRPr lang="en-US" dirty="0"/>
          </a:p>
          <a:p>
            <a:pPr marL="685800" lvl="2" indent="-230188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Notify the Scout Executive who will submit a report in Riskonnect within 72 hrs.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960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10E8-5809-16C7-99A4-F4DC671C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6235-EBDD-5B5A-C1F6-6C8DAEA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12" y="36261"/>
            <a:ext cx="8424976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 Form on National Site</a:t>
            </a:r>
            <a:br>
              <a:rPr lang="en-US" sz="2400" b="1" dirty="0"/>
            </a:br>
            <a:r>
              <a:rPr lang="en-US" sz="2000" b="1" dirty="0"/>
              <a:t>Fill in and mail, or use to collect information</a:t>
            </a:r>
            <a:endParaRPr lang="en-US" sz="24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EA17A-B8C6-CB26-12A3-CB4EF250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536700"/>
            <a:ext cx="3218065" cy="4959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The form only requires the name of the submitter.  This is needed for potential questions and follow-up.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10552-B661-CD7F-9293-2E1972C3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31" y="1000401"/>
            <a:ext cx="4374002" cy="56692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49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C53F-E565-5512-A9E3-EBB16865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447B-0989-922A-C43C-397E982C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4" y="198908"/>
            <a:ext cx="6569558" cy="839257"/>
          </a:xfrm>
        </p:spPr>
        <p:txBody>
          <a:bodyPr>
            <a:noAutofit/>
          </a:bodyPr>
          <a:lstStyle/>
          <a:p>
            <a:r>
              <a:rPr lang="en-US" sz="2800" b="1" dirty="0"/>
              <a:t>Youth Protection Infraction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B493-D335-E124-99FC-9756E5CE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17" y="1038165"/>
            <a:ext cx="8664365" cy="5361515"/>
          </a:xfrm>
        </p:spPr>
        <p:txBody>
          <a:bodyPr>
            <a:normAutofit lnSpcReduction="10000"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Youth Protection Infraction?  </a:t>
            </a:r>
          </a:p>
          <a:p>
            <a:pPr marL="457189" lvl="1" indent="0">
              <a:buNone/>
            </a:pPr>
            <a:r>
              <a:rPr lang="en-US" sz="1600" dirty="0"/>
              <a:t>Any occurrence of abuse, violations of BSA policies and/or YP guidelines*, inappropriate behavior by a Scout/ Scout leader/ parent/ other at any location where Scouting activities occur.</a:t>
            </a:r>
          </a:p>
          <a:p>
            <a:pPr marL="457189" lvl="1" indent="0">
              <a:buNone/>
            </a:pPr>
            <a:r>
              <a:rPr lang="en-US" sz="1200" dirty="0"/>
              <a:t>* </a:t>
            </a:r>
            <a:r>
              <a:rPr lang="en-US" sz="1200" dirty="0">
                <a:hlinkClick r:id="rId2"/>
              </a:rPr>
              <a:t>http://usscouts.org/safety/YP_guidelines.pdf</a:t>
            </a:r>
            <a:endParaRPr lang="en-US" sz="1200" dirty="0"/>
          </a:p>
          <a:p>
            <a:pPr marL="457189" lvl="1" indent="0">
              <a:buNone/>
            </a:pPr>
            <a:endParaRPr lang="en-US" sz="600" dirty="0"/>
          </a:p>
          <a:p>
            <a:pPr marL="228594" lvl="1">
              <a:spcBef>
                <a:spcPts val="7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report?</a:t>
            </a:r>
            <a:endParaRPr lang="en-US" sz="1800" dirty="0"/>
          </a:p>
          <a:p>
            <a:pPr marL="515938" lvl="1" indent="-2270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Reporting is mandatory for any YP infraction!</a:t>
            </a:r>
          </a:p>
          <a:p>
            <a:pPr marL="515938" lvl="1" indent="-2270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Sexual or physical abuse is classified as a “Serious Incident” and must be reported </a:t>
            </a:r>
            <a:r>
              <a:rPr lang="en-US" sz="1600" b="1" u="sng" dirty="0"/>
              <a:t>immediately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Any incident of child abuse must </a:t>
            </a:r>
            <a:r>
              <a:rPr lang="en-US" sz="1600" b="1" u="sng" dirty="0"/>
              <a:t>first</a:t>
            </a:r>
            <a:r>
              <a:rPr lang="en-US" sz="1600" b="1" dirty="0"/>
              <a:t> be reported to local law enforcement and child protective services. </a:t>
            </a:r>
            <a:r>
              <a:rPr lang="en-US" sz="1600" dirty="0"/>
              <a:t> Also notify the Scout Executive.   If needed, call the Scouts First Helpline at 1-844-SCOUTS1 (1-844-726-8871).</a:t>
            </a:r>
          </a:p>
          <a:p>
            <a:pPr marL="515938" lvl="1" indent="-230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Serious YP Violations:  Contact the Scott Executive to discuss incident (who will make entry into Riskonnect within 72 </a:t>
            </a:r>
            <a:r>
              <a:rPr lang="en-US" sz="1600" dirty="0" err="1"/>
              <a:t>hrs</a:t>
            </a:r>
            <a:r>
              <a:rPr lang="en-US" sz="1600" dirty="0"/>
              <a:t>).</a:t>
            </a:r>
          </a:p>
          <a:p>
            <a:pPr marL="914400" lvl="2" indent="-1714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Code of Conduct violations</a:t>
            </a:r>
          </a:p>
          <a:p>
            <a:pPr marL="914400" lvl="2" indent="-1714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Threats or acts of violence</a:t>
            </a:r>
          </a:p>
          <a:p>
            <a:pPr marL="914400" lvl="2" indent="-1714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Arrest for a crime that, if convicted, would disqualify the individual from participation in Scouting (e.g., listing on sex-offender registry, etc.)</a:t>
            </a:r>
          </a:p>
          <a:p>
            <a:pPr marL="914400" lvl="2" indent="-1714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Situations in which a member, leader, parent, or volunteer is required to cease participation pending an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375743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79980-BC2D-7C20-2B69-D838328A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A6DC-5452-E7BA-38A5-CD392CA4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43394"/>
            <a:ext cx="8650815" cy="964140"/>
          </a:xfrm>
        </p:spPr>
        <p:txBody>
          <a:bodyPr>
            <a:normAutofit/>
          </a:bodyPr>
          <a:lstStyle/>
          <a:p>
            <a:r>
              <a:rPr lang="en-US" sz="3100" b="1" dirty="0"/>
              <a:t>Incident Reporting Form on National Site</a:t>
            </a:r>
            <a:br>
              <a:rPr lang="en-US" sz="2800" b="1" dirty="0"/>
            </a:br>
            <a:r>
              <a:rPr lang="en-US" sz="2200" b="1" dirty="0"/>
              <a:t>Fill in and mail, or use to collect information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CBF3D-FD07-13FF-2399-07B7DD3C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6" y="1063372"/>
            <a:ext cx="4495331" cy="56242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3A8F9E-79CE-72F2-7669-F93D6899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" r="1316"/>
          <a:stretch/>
        </p:blipFill>
        <p:spPr>
          <a:xfrm>
            <a:off x="4774085" y="1063372"/>
            <a:ext cx="4139374" cy="56242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36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45F2-70B9-4FC2-AEFF-AFDC59E1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D49A-2181-8907-04C1-F0DC7F29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56983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Incident Reporting Flowchart</a:t>
            </a:r>
            <a:br>
              <a:rPr lang="en-US" sz="2800" b="1" dirty="0"/>
            </a:br>
            <a:r>
              <a:rPr lang="en-US" sz="2700" b="1" dirty="0"/>
              <a:t>Use to determine what type of report to file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499B-033F-B97E-DC16-9E39467B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33" y="1741590"/>
            <a:ext cx="2420407" cy="3004840"/>
          </a:xfrm>
        </p:spPr>
        <p:txBody>
          <a:bodyPr>
            <a:normAutofit/>
          </a:bodyPr>
          <a:lstStyle/>
          <a:p>
            <a:r>
              <a:rPr lang="en-US" sz="1800" dirty="0"/>
              <a:t>Incident/Near Miss Reporting Flowchart:  </a:t>
            </a:r>
            <a:r>
              <a:rPr lang="en-US" sz="1200" dirty="0">
                <a:hlinkClick r:id="rId2"/>
              </a:rPr>
              <a:t>Incident-Reporting-Infographic.pdf (scouting.org)</a:t>
            </a:r>
            <a:endParaRPr lang="en-US" sz="1200" dirty="0"/>
          </a:p>
          <a:p>
            <a:r>
              <a:rPr lang="en-US" sz="1800" dirty="0"/>
              <a:t>Start at the top and answer each question until you reach a point where a report is recommended or not.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10A47-2515-599B-332A-CEFF76EB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52" y="904701"/>
            <a:ext cx="5749380" cy="57829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2E2833-9CB2-1C8C-149B-F0CFA5D469AC}"/>
              </a:ext>
            </a:extLst>
          </p:cNvPr>
          <p:cNvSpPr/>
          <p:nvPr/>
        </p:nvSpPr>
        <p:spPr>
          <a:xfrm>
            <a:off x="6115900" y="4494756"/>
            <a:ext cx="1176487" cy="7305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8AE81-C73B-5032-769C-D0DF20AF665D}"/>
              </a:ext>
            </a:extLst>
          </p:cNvPr>
          <p:cNvCxnSpPr>
            <a:cxnSpLocks/>
            <a:stCxn id="10" idx="3"/>
            <a:endCxn id="7" idx="3"/>
          </p:cNvCxnSpPr>
          <p:nvPr/>
        </p:nvCxnSpPr>
        <p:spPr>
          <a:xfrm flipV="1">
            <a:off x="3045403" y="5118291"/>
            <a:ext cx="3242790" cy="413618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84F80C-4948-6821-1ACF-3FF0050FFAA6}"/>
              </a:ext>
            </a:extLst>
          </p:cNvPr>
          <p:cNvSpPr txBox="1"/>
          <p:nvPr/>
        </p:nvSpPr>
        <p:spPr>
          <a:xfrm>
            <a:off x="1344058" y="5116410"/>
            <a:ext cx="170134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200" i="1" dirty="0">
                <a:solidFill>
                  <a:srgbClr val="0070C0"/>
                </a:solidFill>
              </a:rPr>
              <a:t>For the Five Rivers Council, if an event is a Near Miss, it should be reported.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A47CED-8C9D-025C-295A-9A1E3B93CCE5}"/>
              </a:ext>
            </a:extLst>
          </p:cNvPr>
          <p:cNvSpPr/>
          <p:nvPr/>
        </p:nvSpPr>
        <p:spPr>
          <a:xfrm>
            <a:off x="4461511" y="4538294"/>
            <a:ext cx="1373964" cy="5781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03C5FA-483C-8E2E-7AC3-32E51756026B}"/>
              </a:ext>
            </a:extLst>
          </p:cNvPr>
          <p:cNvCxnSpPr>
            <a:cxnSpLocks/>
            <a:stCxn id="10" idx="3"/>
            <a:endCxn id="4" idx="3"/>
          </p:cNvCxnSpPr>
          <p:nvPr/>
        </p:nvCxnSpPr>
        <p:spPr>
          <a:xfrm flipV="1">
            <a:off x="3045403" y="5031747"/>
            <a:ext cx="1617320" cy="50016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4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4B74-5399-2836-FA4B-92B1A884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BB0E-AB6F-32D0-3B89-156DBE5B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279783"/>
            <a:ext cx="5838036" cy="964140"/>
          </a:xfrm>
        </p:spPr>
        <p:txBody>
          <a:bodyPr>
            <a:noAutofit/>
          </a:bodyPr>
          <a:lstStyle/>
          <a:p>
            <a:r>
              <a:rPr lang="en-US" sz="2800" b="1" dirty="0"/>
              <a:t>A Word on How We Prevent Problems</a:t>
            </a:r>
            <a:br>
              <a:rPr lang="en-US" sz="2400" b="1" dirty="0"/>
            </a:br>
            <a:r>
              <a:rPr lang="en-US" sz="2000" b="1" i="1" dirty="0"/>
              <a:t>First - be vigilant and proactive in knowing and minimizing risks when planning activities</a:t>
            </a:r>
            <a:endParaRPr lang="en-US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06CF-2A4C-2C64-2C89-857CE952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7" y="1419814"/>
            <a:ext cx="8650815" cy="5361515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Go to the </a:t>
            </a: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Safe Scouting</a:t>
            </a:r>
            <a:r>
              <a:rPr lang="en-US" sz="1600" dirty="0"/>
              <a:t> and review requirements for the specific activity being planned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Search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Moments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to find the appropriate topic; review and make sure risks are addressed before starting an activity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Review the </a:t>
            </a:r>
            <a:r>
              <a:rPr lang="en-US" sz="16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SAFE Checklist</a:t>
            </a:r>
            <a:r>
              <a:rPr lang="en-US" sz="1600" dirty="0"/>
              <a:t> and supplemental documents* for compliance before starting an activity </a:t>
            </a:r>
            <a:r>
              <a:rPr lang="en-US" sz="1400" dirty="0"/>
              <a:t>(*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Project Planning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Tool/Equipment Use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7"/>
              </a:rPr>
              <a:t>Transportation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4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600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upervision – qualified and trustworthy adult responsible for well-being of youths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 – of risks during planning, prior to activities.  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know what to do if the risk does happen so you’re not trying to figure it out when time is critical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itness &amp; Skills – confirm physical/mental ability &amp; skills prior to participation.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Appropriate training is required prior to participation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quipment &amp; Environment – ensure all conditions (equipment, sites, terrain, weather, clothing) are:  in good repair; appropriately fitted/suitable; used properly; assessed for hazards; and, monitored for participant safety.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Reflect on “</a:t>
            </a:r>
            <a:r>
              <a:rPr lang="en-US" sz="1600" dirty="0">
                <a:hlinkClick r:id="rId8"/>
              </a:rPr>
              <a:t>PAUSE</a:t>
            </a:r>
            <a:r>
              <a:rPr lang="en-US" sz="1600" dirty="0"/>
              <a:t>” just prior to starting an activity.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ause before you start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ssess possible hazards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nderstand how to proceed safely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hare your plan with other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xecute the activity safely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800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83532-316D-EEA1-BB7B-9937275B782D}"/>
              </a:ext>
            </a:extLst>
          </p:cNvPr>
          <p:cNvSpPr txBox="1"/>
          <p:nvPr/>
        </p:nvSpPr>
        <p:spPr>
          <a:xfrm>
            <a:off x="6134793" y="180427"/>
            <a:ext cx="288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“A Scout is never taken by surprise; he knows exactly what to do when anything unexpected happens.”  </a:t>
            </a:r>
          </a:p>
          <a:p>
            <a:r>
              <a:rPr lang="en-US" sz="1400" dirty="0"/>
              <a:t>-Robert Baden-Powell</a:t>
            </a:r>
          </a:p>
        </p:txBody>
      </p:sp>
    </p:spTree>
    <p:extLst>
      <p:ext uri="{BB962C8B-B14F-4D97-AF65-F5344CB8AC3E}">
        <p14:creationId xmlns:p14="http://schemas.microsoft.com/office/powerpoint/2010/main" val="8320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F23E-E702-3F27-D04E-8F0D432C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8" y="253670"/>
            <a:ext cx="8481484" cy="669439"/>
          </a:xfrm>
        </p:spPr>
        <p:txBody>
          <a:bodyPr>
            <a:normAutofit/>
          </a:bodyPr>
          <a:lstStyle/>
          <a:p>
            <a:r>
              <a:rPr lang="en-US" sz="2800" b="1" dirty="0"/>
              <a:t>Why Reporting is Important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46C5-C7B7-6A9E-661C-DD568393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59" y="1114697"/>
            <a:ext cx="8359896" cy="5233306"/>
          </a:xfrm>
        </p:spPr>
        <p:txBody>
          <a:bodyPr>
            <a:normAutofit/>
          </a:bodyPr>
          <a:lstStyle/>
          <a:p>
            <a:r>
              <a:rPr lang="en-US" sz="2000" dirty="0"/>
              <a:t>We need to be proactive in preventing future problems!</a:t>
            </a:r>
          </a:p>
          <a:p>
            <a:r>
              <a:rPr lang="en-US" sz="2000" dirty="0"/>
              <a:t>Information from incident and near miss reports can be used to identify risks, root causes and ways to fix them.</a:t>
            </a:r>
          </a:p>
          <a:p>
            <a:r>
              <a:rPr lang="en-US" sz="2000" dirty="0"/>
              <a:t>The reports create support for needed changes and initiative to address problems.</a:t>
            </a:r>
          </a:p>
          <a:p>
            <a:r>
              <a:rPr lang="en-US" sz="2000" dirty="0"/>
              <a:t>It helps promote a culture of safety.  </a:t>
            </a:r>
          </a:p>
          <a:p>
            <a:r>
              <a:rPr lang="en-US" sz="2000" dirty="0"/>
              <a:t>It’s one of the ways to live the Scout Oath and Law.</a:t>
            </a:r>
          </a:p>
          <a:p>
            <a:r>
              <a:rPr lang="en-US" sz="2000" dirty="0"/>
              <a:t>Adults should set an example on how to address safety concerns.</a:t>
            </a:r>
          </a:p>
          <a:p>
            <a:r>
              <a:rPr lang="en-US" sz="2000" dirty="0"/>
              <a:t>A good safety track record can result in reduced insurance rates which means more funds can be available for scouting activities.  </a:t>
            </a:r>
          </a:p>
          <a:p>
            <a:r>
              <a:rPr lang="en-US" sz="2000" dirty="0"/>
              <a:t>The report enables insurance claims.</a:t>
            </a:r>
          </a:p>
          <a:p>
            <a:r>
              <a:rPr lang="en-US" sz="2000" dirty="0"/>
              <a:t>It’s how we support National’s initiative to increase reporting.</a:t>
            </a:r>
          </a:p>
          <a:p>
            <a:r>
              <a:rPr lang="en-US" sz="2000" dirty="0"/>
              <a:t>Reporting is </a:t>
            </a:r>
            <a:r>
              <a:rPr lang="en-US" sz="2000" i="1" dirty="0"/>
              <a:t>not</a:t>
            </a:r>
            <a:r>
              <a:rPr lang="en-US" sz="2000" dirty="0"/>
              <a:t> for assignment of blame; rather, a positive recognition for helping to prevent problems.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8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A3D8-0BFE-CA28-8249-C15C4F58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1DD2-C2A3-3BD4-509A-53F859B5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6" y="1496484"/>
            <a:ext cx="8650815" cy="493994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improve is by identifying what needs to be fixed and working on it.  </a:t>
            </a:r>
          </a:p>
          <a:p>
            <a:r>
              <a:rPr lang="en-US" sz="1800" dirty="0"/>
              <a:t>Compiling information related to incidents and near misses gives councils information with which to better understand risks</a:t>
            </a:r>
          </a:p>
          <a:p>
            <a:r>
              <a:rPr lang="en-US" sz="1800" dirty="0"/>
              <a:t>Identification and communication of new risks enable opportunities for continuous improvement across the council</a:t>
            </a:r>
          </a:p>
          <a:p>
            <a:r>
              <a:rPr lang="en-US" sz="1800" dirty="0"/>
              <a:t>Everyone in Scouting can help by offering suggestions, and by reporting Incidents and Near-Misses</a:t>
            </a:r>
          </a:p>
          <a:p>
            <a:r>
              <a:rPr lang="en-US" sz="1800" dirty="0"/>
              <a:t>This is how we help to prevent potential injuries and damage in the future!</a:t>
            </a:r>
          </a:p>
          <a:p>
            <a:r>
              <a:rPr lang="en-US" sz="1800" dirty="0"/>
              <a:t>Training is another way by which we can continually improve.</a:t>
            </a:r>
          </a:p>
          <a:p>
            <a:r>
              <a:rPr lang="en-US" sz="1800" dirty="0"/>
              <a:t>From </a:t>
            </a:r>
            <a:r>
              <a:rPr lang="en-US" sz="1800" dirty="0" err="1"/>
              <a:t>myBSA</a:t>
            </a:r>
            <a:r>
              <a:rPr lang="en-US" sz="1800" dirty="0"/>
              <a:t>:</a:t>
            </a:r>
          </a:p>
          <a:p>
            <a:pPr lvl="1"/>
            <a:r>
              <a:rPr lang="en-US" sz="1600" i="1" dirty="0"/>
              <a:t>Timely and complete incident reporting provides BSA with an opportunity for analysis of incidents that occur and promotes continuous improvement of our programs. </a:t>
            </a:r>
          </a:p>
          <a:p>
            <a:pPr lvl="1"/>
            <a:r>
              <a:rPr lang="en-US" sz="1600" i="1" dirty="0"/>
              <a:t>The sooner a clear, concise, and complete incident report is made, the sooner an appropriate response to the incident can occur. 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Help Identify Risks and Fix Them!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Let’s look out for each other and not have any regrets that we didn’t speak up!</a:t>
            </a:r>
            <a:endParaRPr lang="en-US" sz="1000" dirty="0"/>
          </a:p>
          <a:p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735C1E-4242-2663-FF1B-9BB32A6B5EF3}"/>
              </a:ext>
            </a:extLst>
          </p:cNvPr>
          <p:cNvSpPr txBox="1">
            <a:spLocks/>
          </p:cNvSpPr>
          <p:nvPr/>
        </p:nvSpPr>
        <p:spPr>
          <a:xfrm>
            <a:off x="205316" y="166583"/>
            <a:ext cx="8650815" cy="132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Why Reporting is Important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8026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9369-AB56-F6A8-33CF-08AA1385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542B-1959-4C72-0A3F-2A07A4FB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9" y="1479067"/>
            <a:ext cx="8444562" cy="4939942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2400" dirty="0"/>
              <a:t>Requesting that District Newsletters have a section on Incident and Near Miss reporting</a:t>
            </a:r>
          </a:p>
          <a:p>
            <a:pPr marL="174625" indent="-174625"/>
            <a:r>
              <a:rPr lang="en-US" sz="2400" dirty="0"/>
              <a:t>This will give leadership an opportunity to thank Districts and Units for supporting the national initiative</a:t>
            </a:r>
          </a:p>
          <a:p>
            <a:pPr marL="174625" indent="-174625"/>
            <a:r>
              <a:rPr lang="en-US" sz="2400" dirty="0"/>
              <a:t>More importantly, this open communication also serves as:</a:t>
            </a:r>
          </a:p>
          <a:p>
            <a:pPr marL="631814" lvl="1" indent="-174625"/>
            <a:r>
              <a:rPr lang="en-US" sz="2000" dirty="0"/>
              <a:t>Reminders to other Districts and Units about the need to submit reports</a:t>
            </a:r>
          </a:p>
          <a:p>
            <a:pPr marL="631814" lvl="1" indent="-174625"/>
            <a:r>
              <a:rPr lang="en-US" sz="2000" dirty="0"/>
              <a:t>Education and awareness across the council on risks that were identified, and how they were addressed</a:t>
            </a:r>
          </a:p>
          <a:p>
            <a:pPr marL="631814" lvl="1" indent="-174625"/>
            <a:r>
              <a:rPr lang="en-US" sz="2000" dirty="0"/>
              <a:t>An opportunity to prevent problems in other areas through the learning obtained and communicated</a:t>
            </a:r>
          </a:p>
          <a:p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F13B2-48C6-07D1-5115-383AC03C8F3D}"/>
              </a:ext>
            </a:extLst>
          </p:cNvPr>
          <p:cNvSpPr txBox="1">
            <a:spLocks/>
          </p:cNvSpPr>
          <p:nvPr/>
        </p:nvSpPr>
        <p:spPr>
          <a:xfrm>
            <a:off x="344653" y="313508"/>
            <a:ext cx="8650815" cy="106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To Encourage Reporting in the Five Rivers Councils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276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F5E9-B31E-AD55-0E79-7FBBD39D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FE6-849E-AC8D-7B72-F56D7837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Reporting Link Location</a:t>
            </a:r>
            <a:br>
              <a:rPr lang="en-US" sz="2800" b="1" dirty="0"/>
            </a:br>
            <a:r>
              <a:rPr lang="en-US" sz="2400" b="1" i="1" u="sng" dirty="0">
                <a:solidFill>
                  <a:srgbClr val="0070C0"/>
                </a:solidFill>
              </a:rPr>
              <a:t>Anyone</a:t>
            </a:r>
            <a:r>
              <a:rPr lang="en-US" sz="2400" b="1" dirty="0">
                <a:solidFill>
                  <a:srgbClr val="0070C0"/>
                </a:solidFill>
              </a:rPr>
              <a:t> can submit a report </a:t>
            </a:r>
            <a:r>
              <a:rPr lang="en-US" sz="2800" b="1" dirty="0">
                <a:solidFill>
                  <a:srgbClr val="0070C0"/>
                </a:solidFill>
              </a:rPr>
              <a:t>– it is very quick and easy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DF46C-D257-9A39-456E-DEF098DAC794}"/>
              </a:ext>
            </a:extLst>
          </p:cNvPr>
          <p:cNvGrpSpPr/>
          <p:nvPr/>
        </p:nvGrpSpPr>
        <p:grpSpPr>
          <a:xfrm>
            <a:off x="299258" y="1762207"/>
            <a:ext cx="8650815" cy="4925399"/>
            <a:chOff x="0" y="1358037"/>
            <a:chExt cx="9144000" cy="50817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0B1B77-9A1F-FF27-777E-E6983F314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58037"/>
              <a:ext cx="9144000" cy="508172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1D79813-6E47-DE2D-FA20-494A757CF268}"/>
                </a:ext>
              </a:extLst>
            </p:cNvPr>
            <p:cNvSpPr/>
            <p:nvPr/>
          </p:nvSpPr>
          <p:spPr>
            <a:xfrm>
              <a:off x="2094807" y="1662545"/>
              <a:ext cx="947651" cy="390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60B422-19B6-A9CB-39C2-F9E5A10A43D8}"/>
                </a:ext>
              </a:extLst>
            </p:cNvPr>
            <p:cNvSpPr/>
            <p:nvPr/>
          </p:nvSpPr>
          <p:spPr>
            <a:xfrm>
              <a:off x="326967" y="4455621"/>
              <a:ext cx="947651" cy="3186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7C892D-C7CA-EC55-4A97-C1D4C547B39C}"/>
              </a:ext>
            </a:extLst>
          </p:cNvPr>
          <p:cNvSpPr txBox="1"/>
          <p:nvPr/>
        </p:nvSpPr>
        <p:spPr>
          <a:xfrm>
            <a:off x="205317" y="1115876"/>
            <a:ext cx="82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>
                <a:hlinkClick r:id="rId3"/>
              </a:rPr>
              <a:t>www.souting.org</a:t>
            </a:r>
            <a:r>
              <a:rPr lang="en-US" dirty="0"/>
              <a:t>.   Select “Scouting Safely” from top menu, then “Incident Reporting” from left side menu</a:t>
            </a:r>
          </a:p>
        </p:txBody>
      </p:sp>
    </p:spTree>
    <p:extLst>
      <p:ext uri="{BB962C8B-B14F-4D97-AF65-F5344CB8AC3E}">
        <p14:creationId xmlns:p14="http://schemas.microsoft.com/office/powerpoint/2010/main" val="78053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F5E9-B31E-AD55-0E79-7FBBD39D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FE6-849E-AC8D-7B72-F56D7837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81" y="115940"/>
            <a:ext cx="8650815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Scouting Safely &gt; Incident Reporting</a:t>
            </a:r>
            <a:br>
              <a:rPr lang="en-US" sz="2800" b="1" dirty="0"/>
            </a:b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F3933-25D1-892D-686E-01757EE19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r="2450"/>
          <a:stretch/>
        </p:blipFill>
        <p:spPr>
          <a:xfrm>
            <a:off x="292503" y="688903"/>
            <a:ext cx="6798253" cy="57376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2CD512-55CD-DD10-FC21-27FFAED93D6F}"/>
              </a:ext>
            </a:extLst>
          </p:cNvPr>
          <p:cNvSpPr txBox="1"/>
          <p:nvPr/>
        </p:nvSpPr>
        <p:spPr>
          <a:xfrm>
            <a:off x="7167513" y="3180546"/>
            <a:ext cx="190876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Forms to download.   Reporting options:</a:t>
            </a:r>
          </a:p>
          <a:p>
            <a:pPr marL="225425" lvl="1" indent="-161925">
              <a:buFont typeface="+mj-lt"/>
              <a:buAutoNum type="alphaLcParenR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Call Scout Executive.</a:t>
            </a:r>
          </a:p>
          <a:p>
            <a:pPr marL="225425" lvl="1" indent="-161925">
              <a:buFont typeface="+mj-lt"/>
              <a:buAutoNum type="alphaLcParenR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Print, fill in and mail to your local council. </a:t>
            </a:r>
          </a:p>
          <a:p>
            <a:pPr marL="225425" lvl="1" indent="-161925">
              <a:buFont typeface="+mj-lt"/>
              <a:buAutoNum type="alphaLcParenR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Fill in electronically and email it to the Scout Executive: Brad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Bodoh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Brad.Bodoh@scouting.org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52877-8D33-DD18-CA1C-C6DD491928A2}"/>
              </a:ext>
            </a:extLst>
          </p:cNvPr>
          <p:cNvSpPr txBox="1"/>
          <p:nvPr/>
        </p:nvSpPr>
        <p:spPr>
          <a:xfrm>
            <a:off x="7182578" y="5849361"/>
            <a:ext cx="1815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Council locator tool provides address &amp; phone number for reporting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1426F-6936-CAF0-78C1-AFC654B30448}"/>
              </a:ext>
            </a:extLst>
          </p:cNvPr>
          <p:cNvSpPr txBox="1"/>
          <p:nvPr/>
        </p:nvSpPr>
        <p:spPr>
          <a:xfrm>
            <a:off x="7167512" y="5098856"/>
            <a:ext cx="1908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Licenses / users are limited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849AA3-2290-E4DF-A3B6-3ECFFA196552}"/>
              </a:ext>
            </a:extLst>
          </p:cNvPr>
          <p:cNvCxnSpPr>
            <a:cxnSpLocks/>
          </p:cNvCxnSpPr>
          <p:nvPr/>
        </p:nvCxnSpPr>
        <p:spPr>
          <a:xfrm flipH="1" flipV="1">
            <a:off x="806824" y="5814231"/>
            <a:ext cx="6375754" cy="18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C86300-03C0-565E-5E4B-502560D0142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438650" y="5237356"/>
            <a:ext cx="2728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7B053C-7630-CD53-468A-ED3CB4FB5E9D}"/>
              </a:ext>
            </a:extLst>
          </p:cNvPr>
          <p:cNvCxnSpPr>
            <a:cxnSpLocks/>
          </p:cNvCxnSpPr>
          <p:nvPr/>
        </p:nvCxnSpPr>
        <p:spPr>
          <a:xfrm flipH="1">
            <a:off x="2152996" y="3350029"/>
            <a:ext cx="5014517" cy="131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01CFCC8-2708-DF28-04E6-22AE5EA65ADE}"/>
              </a:ext>
            </a:extLst>
          </p:cNvPr>
          <p:cNvSpPr txBox="1"/>
          <p:nvPr/>
        </p:nvSpPr>
        <p:spPr>
          <a:xfrm>
            <a:off x="7150115" y="2137310"/>
            <a:ext cx="1847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High level guidance for Council leaders.  (Includes OSHA occupational injury reporting.) 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DB577E-4CF7-412D-199A-46EF24BE35F9}"/>
              </a:ext>
            </a:extLst>
          </p:cNvPr>
          <p:cNvCxnSpPr>
            <a:cxnSpLocks/>
          </p:cNvCxnSpPr>
          <p:nvPr/>
        </p:nvCxnSpPr>
        <p:spPr>
          <a:xfrm flipH="1">
            <a:off x="3740727" y="2310938"/>
            <a:ext cx="3426786" cy="379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E9F2-CA49-6A9E-E602-23F4D960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4901-A20F-1220-2D2A-1613E4DD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67" y="121986"/>
            <a:ext cx="8650815" cy="504316"/>
          </a:xfrm>
        </p:spPr>
        <p:txBody>
          <a:bodyPr>
            <a:normAutofit/>
          </a:bodyPr>
          <a:lstStyle/>
          <a:p>
            <a:r>
              <a:rPr lang="en-US" sz="2800" b="1" dirty="0"/>
              <a:t>Incident Descriptions and Reporting Requirements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961A3C-BB7D-7E7E-BAA4-BAC787594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10981"/>
              </p:ext>
            </p:extLst>
          </p:nvPr>
        </p:nvGraphicFramePr>
        <p:xfrm>
          <a:off x="259967" y="626302"/>
          <a:ext cx="8583408" cy="603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2990">
                  <a:extLst>
                    <a:ext uri="{9D8B030D-6E8A-4147-A177-3AD203B41FA5}">
                      <a16:colId xmlns:a16="http://schemas.microsoft.com/office/drawing/2014/main" val="2930311253"/>
                    </a:ext>
                  </a:extLst>
                </a:gridCol>
                <a:gridCol w="1410659">
                  <a:extLst>
                    <a:ext uri="{9D8B030D-6E8A-4147-A177-3AD203B41FA5}">
                      <a16:colId xmlns:a16="http://schemas.microsoft.com/office/drawing/2014/main" val="1338511124"/>
                    </a:ext>
                  </a:extLst>
                </a:gridCol>
                <a:gridCol w="2260151">
                  <a:extLst>
                    <a:ext uri="{9D8B030D-6E8A-4147-A177-3AD203B41FA5}">
                      <a16:colId xmlns:a16="http://schemas.microsoft.com/office/drawing/2014/main" val="1734252985"/>
                    </a:ext>
                  </a:extLst>
                </a:gridCol>
                <a:gridCol w="1123399">
                  <a:extLst>
                    <a:ext uri="{9D8B030D-6E8A-4147-A177-3AD203B41FA5}">
                      <a16:colId xmlns:a16="http://schemas.microsoft.com/office/drawing/2014/main" val="3544917487"/>
                    </a:ext>
                  </a:extLst>
                </a:gridCol>
                <a:gridCol w="2516209">
                  <a:extLst>
                    <a:ext uri="{9D8B030D-6E8A-4147-A177-3AD203B41FA5}">
                      <a16:colId xmlns:a16="http://schemas.microsoft.com/office/drawing/2014/main" val="1518958494"/>
                    </a:ext>
                  </a:extLst>
                </a:gridCol>
              </a:tblGrid>
              <a:tr h="324224">
                <a:tc>
                  <a:txBody>
                    <a:bodyPr/>
                    <a:lstStyle/>
                    <a:p>
                      <a:r>
                        <a:rPr lang="en-US" dirty="0"/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– 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– 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36592"/>
                  </a:ext>
                </a:extLst>
              </a:tr>
              <a:tr h="742527">
                <a:tc>
                  <a:txBody>
                    <a:bodyPr/>
                    <a:lstStyle/>
                    <a:p>
                      <a:r>
                        <a:rPr lang="en-US" sz="1600" dirty="0"/>
                        <a:t>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Requires medical/ emergency services beyond Scout-rendered first aid.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Fatalities or Life-threatening injuries.  Communicable diseases.  Significant property/ auto damage.  When media attention is anticipated.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Immediately.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Riskonnect &amp; National notification within 24 hrs.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Call 911 and/or law enforcement. Notify the Scout Executive (SE).  (If needed, call Scouts First Helpline at 1-844-SCOUTS1.)</a:t>
                      </a:r>
                    </a:p>
                    <a:p>
                      <a:r>
                        <a:rPr lang="en-US" sz="1200" dirty="0"/>
                        <a:t>SE entry into Riskonnect within 24 hrs., &amp; notification of appropriate National Scouting executives.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54499731"/>
                  </a:ext>
                </a:extLst>
              </a:tr>
              <a:tr h="742527">
                <a:tc>
                  <a:txBody>
                    <a:bodyPr/>
                    <a:lstStyle/>
                    <a:p>
                      <a:r>
                        <a:rPr lang="en-US" sz="1600" dirty="0"/>
                        <a:t>Less 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Requires medical/  emergency services beyond Scout-rendered first aid.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Non-life-threatening conditions requiring licensed medical professionals.  Covid exposures.  Foodborne illness.  Less significant property/ auto damage/ theft.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Immediately to Scout Executive.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Riskonnect within 72 hrs.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If needed, call Emergency Services or Scouts First Helpline at 1-844-SCOUTS1.</a:t>
                      </a:r>
                    </a:p>
                    <a:p>
                      <a:r>
                        <a:rPr lang="en-US" sz="1200" dirty="0"/>
                        <a:t>Notify the Scout Executive. SE entry into Riskonnect within 72 hours.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34910342"/>
                  </a:ext>
                </a:extLst>
              </a:tr>
              <a:tr h="742527">
                <a:tc>
                  <a:txBody>
                    <a:bodyPr/>
                    <a:lstStyle/>
                    <a:p>
                      <a:r>
                        <a:rPr lang="en-US" sz="1600" dirty="0"/>
                        <a:t>Occupational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Any work-related injury of a Scouting employee.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Any injury requiring workers’ compensation.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Fatality - within 8 hrs.</a:t>
                      </a:r>
                    </a:p>
                    <a:p>
                      <a:r>
                        <a:rPr lang="en-US" sz="1200" dirty="0"/>
                        <a:t>Other – within 24 hrs. 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Scouting employer to call the nearest OSHA office or the 24-hr hotline at 800-321-6742 or submit online at </a:t>
                      </a:r>
                      <a:r>
                        <a:rPr lang="en-US" sz="1200" dirty="0">
                          <a:hlinkClick r:id="rId2"/>
                        </a:rPr>
                        <a:t>www.osha.gov</a:t>
                      </a:r>
                      <a:r>
                        <a:rPr lang="en-US" sz="1200" dirty="0"/>
                        <a:t>. 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15590267"/>
                  </a:ext>
                </a:extLst>
              </a:tr>
              <a:tr h="742527">
                <a:tc>
                  <a:txBody>
                    <a:bodyPr/>
                    <a:lstStyle/>
                    <a:p>
                      <a:r>
                        <a:rPr lang="en-US" sz="1600" dirty="0"/>
                        <a:t>Near 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Did not result in injury, illness or damage, but had the potential to do so.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Something that could have been worse.  Tripping over debris in the axe yard and only get scrapes.  An unaddressed risk that could lead to injury or damage.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Riskonnect within 72 hrs.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Contact the Scout Executive to discuss.  SE entry into Riskonnect within 72 hrs.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56619049"/>
                  </a:ext>
                </a:extLst>
              </a:tr>
              <a:tr h="742527">
                <a:tc>
                  <a:txBody>
                    <a:bodyPr/>
                    <a:lstStyle/>
                    <a:p>
                      <a:r>
                        <a:rPr lang="en-US" sz="1600" dirty="0"/>
                        <a:t>Youth Protection Infraction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/>
                        <a:t>1-Child Abuse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20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/>
                        <a:t>2-Guidelines &amp; Policy Violations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1-Sexual or physical abuse (classified as a “Serious” incident)</a:t>
                      </a:r>
                    </a:p>
                    <a:p>
                      <a:r>
                        <a:rPr lang="en-US" sz="1200" dirty="0"/>
                        <a:t>2-Code of conduct violations; Threats/ acts of violence; Arrests pertaining to youth protection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Immediately.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Riskonnect: </a:t>
                      </a:r>
                    </a:p>
                    <a:p>
                      <a:r>
                        <a:rPr lang="en-US" sz="1200" dirty="0"/>
                        <a:t>1-Within 24 hrs. </a:t>
                      </a:r>
                    </a:p>
                    <a:p>
                      <a:r>
                        <a:rPr lang="en-US" sz="1200" dirty="0"/>
                        <a:t>2-Within 72 hrs.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1-Call law enforcement or Child Protective Services, and Scout Executive who will enter into Riskonnect within 24 hrs.</a:t>
                      </a:r>
                    </a:p>
                    <a:p>
                      <a:r>
                        <a:rPr lang="en-US" sz="1200" dirty="0"/>
                        <a:t>2-Contact SE to discuss.  SE entry into Riskonnect within 72 hrs.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1029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6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E9F2-CA49-6A9E-E602-23F4D960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4901-A20F-1220-2D2A-1613E4DD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778539"/>
          </a:xfrm>
        </p:spPr>
        <p:txBody>
          <a:bodyPr>
            <a:normAutofit/>
          </a:bodyPr>
          <a:lstStyle/>
          <a:p>
            <a:r>
              <a:rPr lang="en-US" sz="2800" b="1" dirty="0"/>
              <a:t>Incident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B9C0-03BF-E8DC-6C5E-5709BDBA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92" y="948933"/>
            <a:ext cx="8650815" cy="5538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u="sng" dirty="0"/>
              <a:t>What</a:t>
            </a:r>
            <a:r>
              <a:rPr lang="en-US" sz="1900" dirty="0"/>
              <a:t> are Serious, Less Serious and Occupational Injury Inciden</a:t>
            </a:r>
            <a:r>
              <a:rPr lang="en-US" sz="1800" dirty="0"/>
              <a:t>ts?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An event – at any location where Scouting activities occur - that </a:t>
            </a:r>
            <a:r>
              <a:rPr lang="en-US" sz="1600" b="1" dirty="0"/>
              <a:t>causes injury, illness, or property damage </a:t>
            </a:r>
            <a:r>
              <a:rPr lang="en-US" sz="1600" dirty="0"/>
              <a:t>during Scouting activities or on council-owned properties that </a:t>
            </a:r>
            <a:r>
              <a:rPr lang="en-US" sz="1600" b="1" dirty="0"/>
              <a:t>requires the intervention of a medical provider beyond basic Scout-rendered first aid</a:t>
            </a:r>
            <a:r>
              <a:rPr lang="en-US" sz="1600" dirty="0"/>
              <a:t>.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Applies to all Scouting activities, including transportation to and from an event.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u="sng" dirty="0"/>
              <a:t>When</a:t>
            </a:r>
            <a:r>
              <a:rPr lang="en-US" sz="1900" dirty="0"/>
              <a:t> to report?</a:t>
            </a:r>
            <a:endParaRPr lang="en-US" sz="1200" dirty="0"/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SERIOUS INCIDENTS – </a:t>
            </a:r>
            <a:r>
              <a:rPr lang="en-US" sz="1400" u="sng" dirty="0"/>
              <a:t>Immediately</a:t>
            </a:r>
            <a:r>
              <a:rPr lang="en-US" sz="1400" dirty="0"/>
              <a:t> call 911 and/or law enforcement and notify the Scout Executive.  If needed, call the Scouts First Helpline: 1-844-SCOUTS1. SE to complete incident entry into Riskonnect </a:t>
            </a:r>
            <a:r>
              <a:rPr lang="en-US" sz="1400" u="sng" dirty="0"/>
              <a:t>within 24 hours.</a:t>
            </a:r>
            <a:endParaRPr lang="en-US" sz="1400" dirty="0"/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Fatalities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Sexual or physical abuse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Potentially life-threatening injuries (e.g., amputation, brain injury, loss of sight, paralysis,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air transportation or medivac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Communicable disease (e.g., measles, norovirus,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Significant damage to property (e.g., wildfire, tornado, hurricane,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Any for which media attention is anticipated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LESS-SERIOUS INCIDENTS – Immediately notify the Scout Executive and, if needed, call emergency services.  SE to complete incident entry into Riskonnect </a:t>
            </a:r>
            <a:r>
              <a:rPr lang="en-US" sz="1400" u="sng" dirty="0"/>
              <a:t>within 72 hours (3 days)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Treatment beyond Scout-rendered first aid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When a licensed health care official provides medical attention at the health lodge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Intervention of emergency response personnel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 visit to a licensed health care provider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COVID exposures and positive test results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OCCUPATIONAL INJURIES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work-related injuries of National Council staff must be reported as a workers’ compensation claim.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employers are required to notify OSHA when an employee is killed on the job or suffers a work-related hospitalization, amputation, or the loss of an eye. An in-patient hospitalization, amputation, or eye loss must be reported </a:t>
            </a:r>
            <a:r>
              <a:rPr lang="en-US" sz="1400" u="sng" dirty="0"/>
              <a:t>within 24 hours</a:t>
            </a:r>
            <a:r>
              <a:rPr lang="en-US" sz="1400" dirty="0"/>
              <a:t>. Fatalities must be reported </a:t>
            </a:r>
            <a:r>
              <a:rPr lang="en-US" sz="1400" u="sng" dirty="0"/>
              <a:t>within 8 hours.</a:t>
            </a:r>
          </a:p>
          <a:p>
            <a:pPr marL="971538" lvl="2" indent="-227013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953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4631-0412-842C-A322-7DF37EECE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852D-9537-5696-3343-E30F277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122893"/>
            <a:ext cx="8650815" cy="784742"/>
          </a:xfrm>
        </p:spPr>
        <p:txBody>
          <a:bodyPr>
            <a:normAutofit/>
          </a:bodyPr>
          <a:lstStyle/>
          <a:p>
            <a:r>
              <a:rPr lang="en-US" sz="2800" b="1" dirty="0"/>
              <a:t>Incident Reporting Form on National Site</a:t>
            </a:r>
            <a:br>
              <a:rPr lang="en-US" sz="2800" b="1" dirty="0"/>
            </a:br>
            <a:r>
              <a:rPr lang="en-US" sz="2000" b="1" dirty="0"/>
              <a:t>Fill in and mail, or use to collect information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2FB1-993A-9A2B-8C60-32BD678E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2" y="1007388"/>
            <a:ext cx="4353130" cy="56105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7A6494-BF55-3024-8DD4-1A8C39ACC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54" y="1007388"/>
            <a:ext cx="4101278" cy="56105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7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22285</TotalTime>
  <Words>2030</Words>
  <Application>Microsoft Office PowerPoint</Application>
  <PresentationFormat>On-screen Show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Scouting BSA  Five Rivers Council</vt:lpstr>
      <vt:lpstr>Why Reporting is Important</vt:lpstr>
      <vt:lpstr>PowerPoint Presentation</vt:lpstr>
      <vt:lpstr>PowerPoint Presentation</vt:lpstr>
      <vt:lpstr>Reporting Link Location Anyone can submit a report – it is very quick and easy</vt:lpstr>
      <vt:lpstr>Scouting Safely &gt; Incident Reporting </vt:lpstr>
      <vt:lpstr>Incident Descriptions and Reporting Requirements</vt:lpstr>
      <vt:lpstr>Incident Reporting</vt:lpstr>
      <vt:lpstr>Incident Reporting Form on National Site Fill in and mail, or use to collect information</vt:lpstr>
      <vt:lpstr>Near Miss Reporting</vt:lpstr>
      <vt:lpstr>Near Miss Reporting Form on National Site Fill in and mail, or use to collect information</vt:lpstr>
      <vt:lpstr>Youth Protection Infraction Reporting</vt:lpstr>
      <vt:lpstr>Incident Reporting Form on National Site Fill in and mail, or use to collect information</vt:lpstr>
      <vt:lpstr>Incident Reporting Flowchart Use to determine what type of report to file</vt:lpstr>
      <vt:lpstr>A Word on How We Prevent Problems First - be vigilant and proactive in knowing and minimizing risks when planning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Seyler</dc:creator>
  <cp:lastModifiedBy>Donna Seyler</cp:lastModifiedBy>
  <cp:revision>301</cp:revision>
  <dcterms:created xsi:type="dcterms:W3CDTF">2024-01-15T18:35:13Z</dcterms:created>
  <dcterms:modified xsi:type="dcterms:W3CDTF">2024-04-14T12:27:44Z</dcterms:modified>
</cp:coreProperties>
</file>